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605" r:id="rId2"/>
    <p:sldId id="603" r:id="rId3"/>
    <p:sldId id="596" r:id="rId4"/>
    <p:sldId id="598" r:id="rId5"/>
    <p:sldId id="331" r:id="rId6"/>
    <p:sldId id="606" r:id="rId7"/>
    <p:sldId id="609" r:id="rId8"/>
    <p:sldId id="607" r:id="rId9"/>
    <p:sldId id="329" r:id="rId10"/>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F0F35C-544F-2F21-FC82-7A21C436A5AC}"/>
              </a:ext>
            </a:extLst>
          </p:cNvPr>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sz="1000">
                <a:latin typeface="Arial" panose="020B0604020202020204" pitchFamily="34" charset="0"/>
                <a:cs typeface="Arial" panose="020B0604020202020204" pitchFamily="34" charset="0"/>
              </a:rPr>
              <a:t>Class – The Life Of Christ (319)</a:t>
            </a:r>
          </a:p>
        </p:txBody>
      </p:sp>
      <p:sp>
        <p:nvSpPr>
          <p:cNvPr id="3" name="Date Placeholder 2">
            <a:extLst>
              <a:ext uri="{FF2B5EF4-FFF2-40B4-BE49-F238E27FC236}">
                <a16:creationId xmlns:a16="http://schemas.microsoft.com/office/drawing/2014/main" id="{FB78A99C-7886-AA2D-C309-434BB0185A5A}"/>
              </a:ext>
            </a:extLst>
          </p:cNvPr>
          <p:cNvSpPr>
            <a:spLocks noGrp="1"/>
          </p:cNvSpPr>
          <p:nvPr>
            <p:ph type="dt" sz="quarter" idx="1"/>
          </p:nvPr>
        </p:nvSpPr>
        <p:spPr>
          <a:xfrm>
            <a:off x="4143587" y="1"/>
            <a:ext cx="3169920" cy="481727"/>
          </a:xfrm>
          <a:prstGeom prst="rect">
            <a:avLst/>
          </a:prstGeom>
        </p:spPr>
        <p:txBody>
          <a:bodyPr vert="horz" lIns="96651" tIns="48326" rIns="96651" bIns="48326" rtlCol="0"/>
          <a:lstStyle>
            <a:lvl1pPr algn="r">
              <a:defRPr sz="1300"/>
            </a:lvl1pPr>
          </a:lstStyle>
          <a:p>
            <a:r>
              <a:rPr lang="en-US" sz="1000">
                <a:latin typeface="Arial" panose="020B0604020202020204" pitchFamily="34" charset="0"/>
                <a:cs typeface="Arial" panose="020B0604020202020204" pitchFamily="34" charset="0"/>
              </a:rPr>
              <a:t>7/27/2022 pm</a:t>
            </a:r>
          </a:p>
        </p:txBody>
      </p:sp>
      <p:sp>
        <p:nvSpPr>
          <p:cNvPr id="4" name="Footer Placeholder 3">
            <a:extLst>
              <a:ext uri="{FF2B5EF4-FFF2-40B4-BE49-F238E27FC236}">
                <a16:creationId xmlns:a16="http://schemas.microsoft.com/office/drawing/2014/main" id="{924C722F-6FDD-0C2C-E869-1A31218DD41D}"/>
              </a:ext>
            </a:extLst>
          </p:cNvPr>
          <p:cNvSpPr>
            <a:spLocks noGrp="1"/>
          </p:cNvSpPr>
          <p:nvPr>
            <p:ph type="ftr" sz="quarter" idx="2"/>
          </p:nvPr>
        </p:nvSpPr>
        <p:spPr>
          <a:xfrm>
            <a:off x="0" y="9119474"/>
            <a:ext cx="3169920" cy="481726"/>
          </a:xfrm>
          <a:prstGeom prst="rect">
            <a:avLst/>
          </a:prstGeom>
        </p:spPr>
        <p:txBody>
          <a:bodyPr vert="horz" lIns="96651" tIns="48326" rIns="96651" bIns="48326"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74C4190-FD4A-7E42-8331-485779E6FE64}"/>
              </a:ext>
            </a:extLst>
          </p:cNvPr>
          <p:cNvSpPr>
            <a:spLocks noGrp="1"/>
          </p:cNvSpPr>
          <p:nvPr>
            <p:ph type="sldNum" sz="quarter" idx="3"/>
          </p:nvPr>
        </p:nvSpPr>
        <p:spPr>
          <a:xfrm>
            <a:off x="4143587" y="9119474"/>
            <a:ext cx="3169920" cy="481726"/>
          </a:xfrm>
          <a:prstGeom prst="rect">
            <a:avLst/>
          </a:prstGeom>
        </p:spPr>
        <p:txBody>
          <a:bodyPr vert="horz" lIns="96651" tIns="48326" rIns="96651" bIns="48326" rtlCol="0" anchor="b"/>
          <a:lstStyle>
            <a:lvl1pPr algn="r">
              <a:defRPr sz="1300"/>
            </a:lvl1pPr>
          </a:lstStyle>
          <a:p>
            <a:fld id="{A3199954-0290-4E26-B064-AB14286E6BD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9493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a:t>Class – The Life Of Christ (319)</a:t>
            </a:r>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7/27/2022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1C85CD51-ACBF-4A73-8ECA-18CD05D101E2}" type="slidenum">
              <a:rPr lang="en-US" smtClean="0"/>
              <a:t>‹#›</a:t>
            </a:fld>
            <a:endParaRPr lang="en-US"/>
          </a:p>
        </p:txBody>
      </p:sp>
    </p:spTree>
    <p:extLst>
      <p:ext uri="{BB962C8B-B14F-4D97-AF65-F5344CB8AC3E}">
        <p14:creationId xmlns:p14="http://schemas.microsoft.com/office/powerpoint/2010/main" val="99465443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78105862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053801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564786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87337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44094548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106829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413035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627631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31245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406684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5E47BDA-7451-4F61-B05F-952DC291DB6C}" type="datetimeFigureOut">
              <a:rPr lang="en-US" smtClean="0"/>
              <a:t>9/2/2022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380221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E47BDA-7451-4F61-B05F-952DC291DB6C}" type="datetimeFigureOut">
              <a:rPr lang="en-US" smtClean="0"/>
              <a:t>9/2/2022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4802726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2904" y="1617429"/>
            <a:ext cx="7772400" cy="1369606"/>
          </a:xfrm>
        </p:spPr>
        <p:txBody>
          <a:bodyPr>
            <a:spAutoFit/>
          </a:bodyPr>
          <a:lstStyle/>
          <a:p>
            <a:r>
              <a:rPr lang="en-US" dirty="0">
                <a:solidFill>
                  <a:schemeClr val="tx1"/>
                </a:solidFill>
                <a:effectLst/>
              </a:rPr>
              <a:t>The Last Week </a:t>
            </a:r>
            <a:br>
              <a:rPr lang="en-US" dirty="0">
                <a:solidFill>
                  <a:schemeClr val="tx1"/>
                </a:solidFill>
                <a:effectLst/>
              </a:rPr>
            </a:br>
            <a:r>
              <a:rPr lang="en-US" dirty="0">
                <a:solidFill>
                  <a:schemeClr val="tx1"/>
                </a:solidFill>
                <a:effectLst/>
              </a:rPr>
              <a:t>Of Jesus’ Life (Tuesday)</a:t>
            </a:r>
          </a:p>
        </p:txBody>
      </p:sp>
      <p:sp>
        <p:nvSpPr>
          <p:cNvPr id="3" name="Subtitle 2"/>
          <p:cNvSpPr>
            <a:spLocks noGrp="1"/>
          </p:cNvSpPr>
          <p:nvPr>
            <p:ph type="subTitle" idx="1"/>
          </p:nvPr>
        </p:nvSpPr>
        <p:spPr>
          <a:xfrm>
            <a:off x="1414022" y="3886200"/>
            <a:ext cx="6363093" cy="969496"/>
          </a:xfrm>
        </p:spPr>
        <p:txBody>
          <a:bodyPr wrap="square">
            <a:spAutoFit/>
          </a:bodyPr>
          <a:lstStyle/>
          <a:p>
            <a:r>
              <a:rPr lang="en-US" sz="2800" b="1" dirty="0">
                <a:solidFill>
                  <a:schemeClr val="tx1"/>
                </a:solidFill>
              </a:rPr>
              <a:t>A Day Of Controversy</a:t>
            </a:r>
          </a:p>
          <a:p>
            <a:r>
              <a:rPr lang="en-US" sz="2400" dirty="0">
                <a:solidFill>
                  <a:schemeClr val="tx1"/>
                </a:solidFill>
              </a:rPr>
              <a:t>Matthew 24:1ff; Mark 13:1ff; Luke 17:22-37, 21:20-36</a:t>
            </a:r>
          </a:p>
        </p:txBody>
      </p:sp>
      <p:sp>
        <p:nvSpPr>
          <p:cNvPr id="4" name="TextBox 3">
            <a:extLst>
              <a:ext uri="{FF2B5EF4-FFF2-40B4-BE49-F238E27FC236}">
                <a16:creationId xmlns:a16="http://schemas.microsoft.com/office/drawing/2014/main" id="{E2985079-9AB1-BEF3-5EEF-66460FE3FA67}"/>
              </a:ext>
            </a:extLst>
          </p:cNvPr>
          <p:cNvSpPr txBox="1"/>
          <p:nvPr/>
        </p:nvSpPr>
        <p:spPr>
          <a:xfrm>
            <a:off x="3164365" y="5942638"/>
            <a:ext cx="2848857"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effectLst/>
                <a:uLnTx/>
                <a:uFillTx/>
                <a:latin typeface="Lucida Sans Unicode"/>
                <a:ea typeface="+mn-ea"/>
                <a:cs typeface="+mn-cs"/>
              </a:rPr>
              <a:t>July 27, 2022</a:t>
            </a:r>
          </a:p>
        </p:txBody>
      </p:sp>
    </p:spTree>
    <p:extLst>
      <p:ext uri="{BB962C8B-B14F-4D97-AF65-F5344CB8AC3E}">
        <p14:creationId xmlns:p14="http://schemas.microsoft.com/office/powerpoint/2010/main" val="3309277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3832" y="1940977"/>
            <a:ext cx="8839200" cy="3970318"/>
          </a:xfrm>
          <a:solidFill>
            <a:schemeClr val="bg1"/>
          </a:solidFill>
        </p:spPr>
        <p:txBody>
          <a:bodyPr>
            <a:spAutoFit/>
          </a:bodyPr>
          <a:lstStyle/>
          <a:p>
            <a:pPr marL="624078" indent="-514350">
              <a:spcBef>
                <a:spcPts val="0"/>
              </a:spcBef>
              <a:buNone/>
            </a:pPr>
            <a:r>
              <a:rPr lang="en-US" sz="2800" b="1" dirty="0"/>
              <a:t>Jesus Left The Temple, Never To Return.</a:t>
            </a:r>
            <a:br>
              <a:rPr lang="en-US" sz="2800" b="1" dirty="0"/>
            </a:br>
            <a:r>
              <a:rPr lang="en-US" sz="2800" b="1" dirty="0"/>
              <a:t>Matthew 24:1</a:t>
            </a:r>
          </a:p>
          <a:p>
            <a:pPr>
              <a:spcBef>
                <a:spcPts val="0"/>
              </a:spcBef>
            </a:pPr>
            <a:r>
              <a:rPr lang="en-US" sz="2800" dirty="0"/>
              <a:t>Prophesied destruction upon the city, the temple, and the nation of Israel. Matthew 24:1-35</a:t>
            </a:r>
          </a:p>
          <a:p>
            <a:pPr>
              <a:spcBef>
                <a:spcPts val="0"/>
              </a:spcBef>
              <a:buNone/>
            </a:pPr>
            <a:endParaRPr lang="en-US" sz="2800" dirty="0"/>
          </a:p>
          <a:p>
            <a:pPr>
              <a:spcBef>
                <a:spcPts val="0"/>
              </a:spcBef>
            </a:pPr>
            <a:r>
              <a:rPr lang="en-US" sz="2800" dirty="0"/>
              <a:t>Prophesied His coming and judgment.</a:t>
            </a:r>
            <a:br>
              <a:rPr lang="en-US" sz="2800" dirty="0"/>
            </a:br>
            <a:r>
              <a:rPr lang="en-US" sz="2800" dirty="0"/>
              <a:t>Matthew 24:36-51; 25</a:t>
            </a:r>
          </a:p>
          <a:p>
            <a:pPr lvl="1">
              <a:spcBef>
                <a:spcPts val="0"/>
              </a:spcBef>
            </a:pPr>
            <a:r>
              <a:rPr lang="en-US" sz="2800" dirty="0"/>
              <a:t>Only the Father knows. Matthew 24:36</a:t>
            </a:r>
          </a:p>
          <a:p>
            <a:pPr lvl="1">
              <a:spcBef>
                <a:spcPts val="0"/>
              </a:spcBef>
            </a:pPr>
            <a:r>
              <a:rPr lang="en-US" sz="2800" dirty="0"/>
              <a:t>Suddenly, need for preparedness. Matthew 24:37-44</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457199" y="453723"/>
            <a:ext cx="8328581" cy="754053"/>
          </a:xfrm>
        </p:spPr>
        <p:txBody>
          <a:bodyPr wrap="square">
            <a:spAutoFit/>
          </a:bodyPr>
          <a:lstStyle/>
          <a:p>
            <a:r>
              <a:rPr lang="en-US" b="1" dirty="0">
                <a:solidFill>
                  <a:schemeClr val="tx1"/>
                </a:solidFill>
                <a:effectLst/>
              </a:rPr>
              <a:t>Tuesday – A Day Of Controversy</a:t>
            </a:r>
          </a:p>
        </p:txBody>
      </p:sp>
    </p:spTree>
    <p:extLst>
      <p:ext uri="{BB962C8B-B14F-4D97-AF65-F5344CB8AC3E}">
        <p14:creationId xmlns:p14="http://schemas.microsoft.com/office/powerpoint/2010/main" val="4113222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78B8C-6B61-F688-9E03-06BDB5A62876}"/>
              </a:ext>
            </a:extLst>
          </p:cNvPr>
          <p:cNvSpPr>
            <a:spLocks noGrp="1"/>
          </p:cNvSpPr>
          <p:nvPr>
            <p:ph idx="1"/>
          </p:nvPr>
        </p:nvSpPr>
        <p:spPr>
          <a:xfrm>
            <a:off x="603250" y="1447800"/>
            <a:ext cx="8083550" cy="5062924"/>
          </a:xfrm>
        </p:spPr>
        <p:txBody>
          <a:bodyPr>
            <a:spAutoFit/>
          </a:bodyPr>
          <a:lstStyle/>
          <a:p>
            <a:pPr marL="109728" indent="0">
              <a:buNone/>
            </a:pPr>
            <a:r>
              <a:rPr lang="en-US" sz="3200" dirty="0"/>
              <a:t>Section one – Matthew 23:36 – 24:4-35</a:t>
            </a:r>
          </a:p>
          <a:p>
            <a:pPr marL="109728" indent="0">
              <a:buNone/>
            </a:pPr>
            <a:r>
              <a:rPr lang="en-US" sz="3200" dirty="0"/>
              <a:t>a.	Definite – Signs to precede it.</a:t>
            </a:r>
          </a:p>
          <a:p>
            <a:pPr marL="109728" indent="0">
              <a:buNone/>
            </a:pPr>
            <a:r>
              <a:rPr lang="en-US" sz="3200" dirty="0"/>
              <a:t>b.	Times unusual – wars, pestilence, famines.</a:t>
            </a:r>
          </a:p>
          <a:p>
            <a:pPr marL="109728" indent="0">
              <a:buNone/>
            </a:pPr>
            <a:r>
              <a:rPr lang="en-US" sz="3200" dirty="0"/>
              <a:t>c.	Parable of Fig Tree – gives a warning.</a:t>
            </a:r>
          </a:p>
          <a:p>
            <a:pPr marL="109728" indent="0">
              <a:buNone/>
            </a:pPr>
            <a:r>
              <a:rPr lang="en-US" sz="3200" dirty="0"/>
              <a:t>d.	Local Judgment – Jerusalem, Judea. verse 16</a:t>
            </a:r>
          </a:p>
          <a:p>
            <a:pPr marL="109728" indent="0">
              <a:buNone/>
            </a:pPr>
            <a:r>
              <a:rPr lang="en-US" sz="3200" dirty="0"/>
              <a:t>e.	Judgment – on earth.</a:t>
            </a:r>
          </a:p>
          <a:p>
            <a:pPr marL="109728" indent="0">
              <a:buNone/>
            </a:pPr>
            <a:r>
              <a:rPr lang="en-US" sz="3200" dirty="0"/>
              <a:t>f.	The word “days” – plural is used.</a:t>
            </a:r>
          </a:p>
          <a:p>
            <a:pPr marL="914400" indent="-804863">
              <a:buNone/>
            </a:pPr>
            <a:r>
              <a:rPr lang="en-US" sz="3200" dirty="0"/>
              <a:t>g.	There would be time for flight – place to flee to.</a:t>
            </a:r>
          </a:p>
        </p:txBody>
      </p:sp>
      <p:sp>
        <p:nvSpPr>
          <p:cNvPr id="3" name="Slide Number Placeholder 2">
            <a:extLst>
              <a:ext uri="{FF2B5EF4-FFF2-40B4-BE49-F238E27FC236}">
                <a16:creationId xmlns:a16="http://schemas.microsoft.com/office/drawing/2014/main" id="{9CAEF08B-B576-D193-61A4-170E56A168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4" name="Title 3">
            <a:extLst>
              <a:ext uri="{FF2B5EF4-FFF2-40B4-BE49-F238E27FC236}">
                <a16:creationId xmlns:a16="http://schemas.microsoft.com/office/drawing/2014/main" id="{9AC3A543-70AA-6BB6-4D08-76CD3C369AC2}"/>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A contrast</a:t>
            </a:r>
          </a:p>
        </p:txBody>
      </p:sp>
    </p:spTree>
    <p:extLst>
      <p:ext uri="{BB962C8B-B14F-4D97-AF65-F5344CB8AC3E}">
        <p14:creationId xmlns:p14="http://schemas.microsoft.com/office/powerpoint/2010/main" val="67087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178B8C-6B61-F688-9E03-06BDB5A62876}"/>
              </a:ext>
            </a:extLst>
          </p:cNvPr>
          <p:cNvSpPr>
            <a:spLocks noGrp="1"/>
          </p:cNvSpPr>
          <p:nvPr>
            <p:ph idx="1"/>
          </p:nvPr>
        </p:nvSpPr>
        <p:spPr>
          <a:xfrm>
            <a:off x="146051" y="1447800"/>
            <a:ext cx="8851900" cy="5016758"/>
          </a:xfrm>
        </p:spPr>
        <p:txBody>
          <a:bodyPr wrap="square">
            <a:spAutoFit/>
          </a:bodyPr>
          <a:lstStyle/>
          <a:p>
            <a:pPr marL="109728" indent="0">
              <a:spcBef>
                <a:spcPts val="0"/>
              </a:spcBef>
              <a:buNone/>
            </a:pPr>
            <a:r>
              <a:rPr lang="en-US" sz="3200" dirty="0"/>
              <a:t>Section two – Matthew 24:36 – 25:46</a:t>
            </a:r>
          </a:p>
          <a:p>
            <a:pPr marL="109728" indent="0">
              <a:spcBef>
                <a:spcPts val="0"/>
              </a:spcBef>
              <a:buNone/>
            </a:pPr>
            <a:r>
              <a:rPr lang="en-US" sz="3200" dirty="0"/>
              <a:t>a.	Indefinite – “Know not”</a:t>
            </a:r>
          </a:p>
          <a:p>
            <a:pPr marL="109728" indent="0">
              <a:spcBef>
                <a:spcPts val="0"/>
              </a:spcBef>
              <a:buNone/>
            </a:pPr>
            <a:r>
              <a:rPr lang="en-US" sz="3200" dirty="0"/>
              <a:t>b.	Normal times – marrying, normal occupation.</a:t>
            </a:r>
          </a:p>
          <a:p>
            <a:pPr marL="109728" indent="0">
              <a:spcBef>
                <a:spcPts val="0"/>
              </a:spcBef>
              <a:buNone/>
            </a:pPr>
            <a:r>
              <a:rPr lang="en-US" sz="3200" dirty="0"/>
              <a:t>c.	Parable of the thief – gives no warning.</a:t>
            </a:r>
          </a:p>
          <a:p>
            <a:pPr marL="109728" indent="0">
              <a:spcBef>
                <a:spcPts val="0"/>
              </a:spcBef>
              <a:buNone/>
            </a:pPr>
            <a:r>
              <a:rPr lang="en-US" sz="3200" dirty="0"/>
              <a:t>d.	Universal judgment – all nations.</a:t>
            </a:r>
          </a:p>
          <a:p>
            <a:pPr marL="109728" indent="0">
              <a:spcBef>
                <a:spcPts val="0"/>
              </a:spcBef>
              <a:buNone/>
            </a:pPr>
            <a:r>
              <a:rPr lang="en-US" sz="3200" dirty="0"/>
              <a:t>e.	Judgment – in heaven.</a:t>
            </a:r>
          </a:p>
          <a:p>
            <a:pPr marL="109728" indent="0">
              <a:spcBef>
                <a:spcPts val="0"/>
              </a:spcBef>
              <a:buNone/>
            </a:pPr>
            <a:r>
              <a:rPr lang="en-US" sz="3200" dirty="0"/>
              <a:t>f.	No specific sign given.</a:t>
            </a:r>
          </a:p>
          <a:p>
            <a:pPr marL="109728" indent="0">
              <a:spcBef>
                <a:spcPts val="0"/>
              </a:spcBef>
              <a:buNone/>
            </a:pPr>
            <a:r>
              <a:rPr lang="en-US" sz="3200" dirty="0"/>
              <a:t>g.	The word “day” – singular is used.</a:t>
            </a:r>
          </a:p>
          <a:p>
            <a:pPr marL="914400" indent="-804863">
              <a:spcBef>
                <a:spcPts val="0"/>
              </a:spcBef>
              <a:buNone/>
            </a:pPr>
            <a:r>
              <a:rPr lang="en-US" sz="3200" dirty="0"/>
              <a:t>h.	There is no time for flight – no place to flee. </a:t>
            </a:r>
            <a:br>
              <a:rPr lang="en-US" sz="3200" dirty="0"/>
            </a:br>
            <a:r>
              <a:rPr lang="en-US" sz="3200" dirty="0"/>
              <a:t>2 Peter 3:9ff.</a:t>
            </a:r>
          </a:p>
        </p:txBody>
      </p:sp>
      <p:sp>
        <p:nvSpPr>
          <p:cNvPr id="3" name="Slide Number Placeholder 2">
            <a:extLst>
              <a:ext uri="{FF2B5EF4-FFF2-40B4-BE49-F238E27FC236}">
                <a16:creationId xmlns:a16="http://schemas.microsoft.com/office/drawing/2014/main" id="{9CAEF08B-B576-D193-61A4-170E56A168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4" name="Title 3">
            <a:extLst>
              <a:ext uri="{FF2B5EF4-FFF2-40B4-BE49-F238E27FC236}">
                <a16:creationId xmlns:a16="http://schemas.microsoft.com/office/drawing/2014/main" id="{9AC3A543-70AA-6BB6-4D08-76CD3C369AC2}"/>
              </a:ext>
            </a:extLst>
          </p:cNvPr>
          <p:cNvSpPr>
            <a:spLocks noGrp="1"/>
          </p:cNvSpPr>
          <p:nvPr>
            <p:ph type="title"/>
          </p:nvPr>
        </p:nvSpPr>
        <p:spPr>
          <a:xfrm>
            <a:off x="914400" y="663585"/>
            <a:ext cx="7772400" cy="754053"/>
          </a:xfrm>
        </p:spPr>
        <p:txBody>
          <a:bodyPr>
            <a:spAutoFit/>
          </a:bodyPr>
          <a:lstStyle/>
          <a:p>
            <a:r>
              <a:rPr lang="en-US" b="1" dirty="0">
                <a:solidFill>
                  <a:schemeClr val="tx1"/>
                </a:solidFill>
              </a:rPr>
              <a:t>A contrast</a:t>
            </a:r>
          </a:p>
        </p:txBody>
      </p:sp>
    </p:spTree>
    <p:extLst>
      <p:ext uri="{BB962C8B-B14F-4D97-AF65-F5344CB8AC3E}">
        <p14:creationId xmlns:p14="http://schemas.microsoft.com/office/powerpoint/2010/main" val="2794299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46050" y="1625798"/>
            <a:ext cx="8851900" cy="4755148"/>
          </a:xfrm>
          <a:noFill/>
        </p:spPr>
        <p:txBody>
          <a:bodyPr wrap="square">
            <a:spAutoFit/>
          </a:bodyPr>
          <a:lstStyle/>
          <a:p>
            <a:r>
              <a:rPr lang="en-US" sz="3600" i="1" dirty="0">
                <a:effectLst/>
              </a:rPr>
              <a:t>“</a:t>
            </a:r>
            <a:r>
              <a:rPr lang="en-US" sz="3600" b="1" i="1" dirty="0">
                <a:effectLst/>
              </a:rPr>
              <a:t>BUT OF THAT DAY AND HOUR</a:t>
            </a:r>
            <a:r>
              <a:rPr lang="en-US" sz="3600" i="1" dirty="0">
                <a:effectLst/>
              </a:rPr>
              <a:t> …”</a:t>
            </a:r>
            <a:r>
              <a:rPr lang="en-US" sz="3600" b="1" i="1" dirty="0">
                <a:effectLst/>
              </a:rPr>
              <a:t> </a:t>
            </a:r>
            <a:r>
              <a:rPr lang="en-US" sz="3600" b="1" dirty="0"/>
              <a:t>Matthew 24:36 (Discuss)</a:t>
            </a:r>
          </a:p>
          <a:p>
            <a:pPr marL="109728" indent="0">
              <a:buNone/>
            </a:pPr>
            <a:endParaRPr lang="en-US" sz="3600" b="1" dirty="0"/>
          </a:p>
          <a:p>
            <a:r>
              <a:rPr lang="en-US" sz="3600" dirty="0">
                <a:effectLst/>
              </a:rPr>
              <a:t>The expressions, </a:t>
            </a:r>
            <a:r>
              <a:rPr lang="en-US" sz="3600" i="1" dirty="0">
                <a:effectLst/>
              </a:rPr>
              <a:t>“</a:t>
            </a:r>
            <a:r>
              <a:rPr lang="en-US" sz="3600" b="1" i="1" dirty="0">
                <a:effectLst/>
              </a:rPr>
              <a:t>the day</a:t>
            </a:r>
            <a:r>
              <a:rPr lang="en-US" sz="3600" i="1" dirty="0">
                <a:effectLst/>
              </a:rPr>
              <a:t>,”  “</a:t>
            </a:r>
            <a:r>
              <a:rPr lang="en-US" sz="3600" b="1" i="1" dirty="0">
                <a:effectLst/>
              </a:rPr>
              <a:t>the great day</a:t>
            </a:r>
            <a:r>
              <a:rPr lang="en-US" sz="3600" i="1" dirty="0">
                <a:effectLst/>
              </a:rPr>
              <a:t>,”  “</a:t>
            </a:r>
            <a:r>
              <a:rPr lang="en-US" sz="3600" b="1" i="1" dirty="0">
                <a:effectLst/>
              </a:rPr>
              <a:t>that day</a:t>
            </a:r>
            <a:r>
              <a:rPr lang="en-US" sz="3600" i="1" dirty="0">
                <a:effectLst/>
              </a:rPr>
              <a:t>,”</a:t>
            </a:r>
            <a:r>
              <a:rPr lang="en-US" sz="3600" dirty="0">
                <a:effectLst/>
              </a:rPr>
              <a:t> and </a:t>
            </a:r>
            <a:r>
              <a:rPr lang="en-US" sz="3600" i="1" dirty="0">
                <a:effectLst/>
              </a:rPr>
              <a:t>“</a:t>
            </a:r>
            <a:r>
              <a:rPr lang="en-US" sz="3600" b="1" i="1" dirty="0">
                <a:effectLst/>
              </a:rPr>
              <a:t>that hour</a:t>
            </a:r>
            <a:r>
              <a:rPr lang="en-US" sz="3600" i="1" dirty="0">
                <a:effectLst/>
              </a:rPr>
              <a:t>,”</a:t>
            </a:r>
            <a:r>
              <a:rPr lang="en-US" sz="3600" dirty="0">
                <a:effectLst/>
              </a:rPr>
              <a:t> are known expressions in Scriptures for the final day of judgment.</a:t>
            </a:r>
            <a:br>
              <a:rPr lang="en-US" sz="3600" dirty="0">
                <a:effectLst/>
              </a:rPr>
            </a:br>
            <a:r>
              <a:rPr lang="en-US" sz="3600" b="1" dirty="0"/>
              <a:t>Matthew 7:22; 11:22, 24; 12:36</a:t>
            </a:r>
          </a:p>
          <a:p>
            <a:r>
              <a:rPr lang="en-US" sz="3600" b="1" dirty="0"/>
              <a:t>See Acts 2:20 (but not always!)</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5F8329-1EE0-4E1D-AC25-DB42CD34C77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194" name="Rectangle 2"/>
          <p:cNvSpPr>
            <a:spLocks noGrp="1" noRot="1" noChangeArrowheads="1"/>
          </p:cNvSpPr>
          <p:nvPr>
            <p:ph type="title"/>
          </p:nvPr>
        </p:nvSpPr>
        <p:spPr>
          <a:xfrm>
            <a:off x="457200" y="453722"/>
            <a:ext cx="8229600" cy="754053"/>
          </a:xfrm>
          <a:noFill/>
        </p:spPr>
        <p:txBody>
          <a:bodyPr>
            <a:spAutoFit/>
          </a:bodyPr>
          <a:lstStyle/>
          <a:p>
            <a:r>
              <a:rPr lang="en-US" b="1" dirty="0">
                <a:solidFill>
                  <a:schemeClr val="tx1"/>
                </a:solidFill>
                <a:effectLst/>
              </a:rPr>
              <a:t>Review Context of Matthew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46050" y="1245170"/>
            <a:ext cx="8847121" cy="4201150"/>
          </a:xfrm>
          <a:noFill/>
        </p:spPr>
        <p:txBody>
          <a:bodyPr wrap="square">
            <a:spAutoFit/>
          </a:bodyPr>
          <a:lstStyle/>
          <a:p>
            <a:pPr>
              <a:buFont typeface="Wingdings" panose="05000000000000000000" pitchFamily="2" charset="2"/>
              <a:buChar char="Ø"/>
            </a:pPr>
            <a:r>
              <a:rPr lang="en-US" sz="2800" dirty="0"/>
              <a:t>Jesus spoke of an escapable judgment in Matthew 24, not an inescapable final judgment. Notice Jesus’ conclusion in each of the gospel accounts:</a:t>
            </a:r>
          </a:p>
          <a:p>
            <a:pPr marL="0" indent="0">
              <a:buNone/>
            </a:pPr>
            <a:endParaRPr lang="en-US" sz="2800" dirty="0"/>
          </a:p>
          <a:p>
            <a:pPr marL="109728" indent="0">
              <a:buNone/>
            </a:pPr>
            <a:r>
              <a:rPr lang="en-US" sz="2800" b="1" dirty="0"/>
              <a:t>Jesus’ Conclusion in Mark</a:t>
            </a:r>
          </a:p>
          <a:p>
            <a:r>
              <a:rPr lang="en-US" sz="2800" dirty="0"/>
              <a:t>Mark 13:35-37, </a:t>
            </a:r>
            <a:r>
              <a:rPr lang="en-US" sz="2800" i="1" dirty="0"/>
              <a:t>“Watch therefore: for ye know not when the lord of the house cometh, whether at even, or at midnight, or at cockcrowing, or in the morning; lest coming suddenly he find you sleeping. And what I say unto you I say unto all, Watch.”</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5F8329-1EE0-4E1D-AC25-DB42CD34C77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194" name="Rectangle 2"/>
          <p:cNvSpPr>
            <a:spLocks noGrp="1" noRot="1" noChangeArrowheads="1"/>
          </p:cNvSpPr>
          <p:nvPr>
            <p:ph type="title"/>
          </p:nvPr>
        </p:nvSpPr>
        <p:spPr>
          <a:xfrm>
            <a:off x="457200" y="188803"/>
            <a:ext cx="8229600" cy="754053"/>
          </a:xfrm>
          <a:noFill/>
        </p:spPr>
        <p:txBody>
          <a:bodyPr>
            <a:spAutoFit/>
          </a:bodyPr>
          <a:lstStyle/>
          <a:p>
            <a:r>
              <a:rPr lang="en-US" b="1" dirty="0">
                <a:solidFill>
                  <a:schemeClr val="tx1"/>
                </a:solidFill>
                <a:effectLst/>
              </a:rPr>
              <a:t>Review Context of Matthew 24</a:t>
            </a:r>
          </a:p>
        </p:txBody>
      </p:sp>
    </p:spTree>
    <p:extLst>
      <p:ext uri="{BB962C8B-B14F-4D97-AF65-F5344CB8AC3E}">
        <p14:creationId xmlns:p14="http://schemas.microsoft.com/office/powerpoint/2010/main" val="1751408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46050" y="1112406"/>
            <a:ext cx="8847121" cy="4632037"/>
          </a:xfrm>
          <a:noFill/>
        </p:spPr>
        <p:txBody>
          <a:bodyPr wrap="square">
            <a:spAutoFit/>
          </a:bodyPr>
          <a:lstStyle/>
          <a:p>
            <a:pPr>
              <a:buFont typeface="Wingdings" panose="05000000000000000000" pitchFamily="2" charset="2"/>
              <a:buChar char="Ø"/>
            </a:pPr>
            <a:r>
              <a:rPr lang="en-US" sz="2800" dirty="0"/>
              <a:t>Jesus spoke of an escapable judgment in Matthew 24, not an inescapable final judgment. Notice Jesus’ conclusion in each of the gospel accounts:</a:t>
            </a:r>
          </a:p>
          <a:p>
            <a:pPr marL="0" indent="0">
              <a:buNone/>
            </a:pPr>
            <a:endParaRPr lang="en-US" sz="2800" dirty="0"/>
          </a:p>
          <a:p>
            <a:pPr marL="109728" indent="0">
              <a:buNone/>
            </a:pPr>
            <a:r>
              <a:rPr lang="en-US" sz="2800" b="1" dirty="0"/>
              <a:t>Jesus’ Conclusion in Matthew</a:t>
            </a:r>
          </a:p>
          <a:p>
            <a:r>
              <a:rPr lang="en-US" sz="2800" dirty="0"/>
              <a:t>Matthew 24:42-44, </a:t>
            </a:r>
            <a:r>
              <a:rPr lang="en-US" sz="2800" i="1" dirty="0"/>
              <a:t>“Watch therefore: for ye know not on what day your Lord cometh. But know this, that if the master of the house had known in what watch the thief was coming, he would have watched, and would not have suffered his house to be broken through. Therefore be ye also ready; for in an hour that ye think not the Son of man cometh.”</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5F8329-1EE0-4E1D-AC25-DB42CD34C77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194" name="Rectangle 2"/>
          <p:cNvSpPr>
            <a:spLocks noGrp="1" noRot="1" noChangeArrowheads="1"/>
          </p:cNvSpPr>
          <p:nvPr>
            <p:ph type="title"/>
          </p:nvPr>
        </p:nvSpPr>
        <p:spPr>
          <a:xfrm>
            <a:off x="457200" y="188803"/>
            <a:ext cx="8229600" cy="754053"/>
          </a:xfrm>
          <a:noFill/>
        </p:spPr>
        <p:txBody>
          <a:bodyPr>
            <a:spAutoFit/>
          </a:bodyPr>
          <a:lstStyle/>
          <a:p>
            <a:r>
              <a:rPr lang="en-US" b="1" dirty="0">
                <a:solidFill>
                  <a:schemeClr val="tx1"/>
                </a:solidFill>
                <a:effectLst/>
              </a:rPr>
              <a:t>Review Context of Matthew 24</a:t>
            </a:r>
          </a:p>
        </p:txBody>
      </p:sp>
    </p:spTree>
    <p:extLst>
      <p:ext uri="{BB962C8B-B14F-4D97-AF65-F5344CB8AC3E}">
        <p14:creationId xmlns:p14="http://schemas.microsoft.com/office/powerpoint/2010/main" val="960841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46051" y="867721"/>
            <a:ext cx="8851900" cy="5693866"/>
          </a:xfrm>
          <a:noFill/>
        </p:spPr>
        <p:txBody>
          <a:bodyPr wrap="square">
            <a:spAutoFit/>
          </a:bodyPr>
          <a:lstStyle/>
          <a:p>
            <a:pPr>
              <a:spcBef>
                <a:spcPts val="0"/>
              </a:spcBef>
              <a:buFont typeface="Wingdings" panose="05000000000000000000" pitchFamily="2" charset="2"/>
              <a:buChar char="Ø"/>
            </a:pPr>
            <a:r>
              <a:rPr lang="en-US" sz="2400" dirty="0"/>
              <a:t>Jesus spoke of an escapable judgment in Matthew 24, not an inescapable final judgment. Notice Jesus’ conclusion in each of the gospel accounts:</a:t>
            </a:r>
          </a:p>
          <a:p>
            <a:pPr marL="0" indent="0">
              <a:spcBef>
                <a:spcPts val="0"/>
              </a:spcBef>
              <a:buNone/>
            </a:pPr>
            <a:endParaRPr lang="en-US" sz="2400" dirty="0"/>
          </a:p>
          <a:p>
            <a:pPr marL="109728" indent="0">
              <a:spcBef>
                <a:spcPts val="0"/>
              </a:spcBef>
              <a:buNone/>
            </a:pPr>
            <a:r>
              <a:rPr lang="en-US" sz="2400" b="1" dirty="0"/>
              <a:t>Jesus’ Conclusion in Luke</a:t>
            </a:r>
          </a:p>
          <a:p>
            <a:pPr>
              <a:spcBef>
                <a:spcPts val="0"/>
              </a:spcBef>
            </a:pPr>
            <a:r>
              <a:rPr lang="en-US" sz="2400" dirty="0"/>
              <a:t>Luke 21:36, </a:t>
            </a:r>
            <a:r>
              <a:rPr lang="en-US" sz="2400" i="1" dirty="0"/>
              <a:t>“But </a:t>
            </a:r>
            <a:r>
              <a:rPr lang="en-US" sz="2400" i="1" u="sng" dirty="0"/>
              <a:t>watch ye at every season, making supplication, that ye may </a:t>
            </a:r>
            <a:r>
              <a:rPr lang="en-US" sz="2800" b="1" i="1" u="sng" dirty="0"/>
              <a:t>prevail to escape </a:t>
            </a:r>
            <a:r>
              <a:rPr lang="en-US" sz="2400" i="1" u="sng" dirty="0"/>
              <a:t>all these things that shall come to pass</a:t>
            </a:r>
            <a:r>
              <a:rPr lang="en-US" sz="2400" i="1" dirty="0"/>
              <a:t>, and to stand before the Son of man.”</a:t>
            </a:r>
          </a:p>
          <a:p>
            <a:pPr marL="0" indent="0">
              <a:spcBef>
                <a:spcPts val="0"/>
              </a:spcBef>
              <a:buNone/>
            </a:pPr>
            <a:endParaRPr lang="en-US" sz="2400" i="1" dirty="0"/>
          </a:p>
          <a:p>
            <a:pPr>
              <a:spcBef>
                <a:spcPts val="0"/>
              </a:spcBef>
            </a:pPr>
            <a:r>
              <a:rPr lang="en-US" sz="2400" dirty="0"/>
              <a:t>Note: In Mark’s and Matthew’s accounts, they both gave the same exhortations to watchfulness. Yet, from Luke's account, Jesus obviously spoke </a:t>
            </a:r>
            <a:r>
              <a:rPr lang="en-US" sz="2400" u="sng" dirty="0"/>
              <a:t>not specifically of a final judgment</a:t>
            </a:r>
            <a:r>
              <a:rPr lang="en-US" sz="2400" dirty="0"/>
              <a:t>, from which no man will escape, </a:t>
            </a:r>
            <a:r>
              <a:rPr lang="en-US" sz="2400" u="sng" dirty="0"/>
              <a:t>but the destruction of Jerusalem</a:t>
            </a:r>
            <a:r>
              <a:rPr lang="en-US" sz="2400" dirty="0"/>
              <a:t>, from which he desired that the faithful escape.</a:t>
            </a:r>
          </a:p>
          <a:p>
            <a:pPr>
              <a:spcBef>
                <a:spcPts val="0"/>
              </a:spcBef>
            </a:pPr>
            <a:r>
              <a:rPr lang="en-US" sz="2400" dirty="0"/>
              <a:t>The judgment Jesus spoke about in this chapter was an escapable judgment that was to take place in the lifetime of the generation He spoke to.</a:t>
            </a:r>
            <a:endParaRPr lang="en-US" sz="4000" b="1"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5F8329-1EE0-4E1D-AC25-DB42CD34C77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194" name="Rectangle 2"/>
          <p:cNvSpPr>
            <a:spLocks noGrp="1" noRot="1" noChangeArrowheads="1"/>
          </p:cNvSpPr>
          <p:nvPr>
            <p:ph type="title"/>
          </p:nvPr>
        </p:nvSpPr>
        <p:spPr>
          <a:xfrm>
            <a:off x="457200" y="139397"/>
            <a:ext cx="8229600" cy="754053"/>
          </a:xfrm>
          <a:noFill/>
        </p:spPr>
        <p:txBody>
          <a:bodyPr>
            <a:spAutoFit/>
          </a:bodyPr>
          <a:lstStyle/>
          <a:p>
            <a:r>
              <a:rPr lang="en-US" b="1" dirty="0">
                <a:solidFill>
                  <a:schemeClr val="tx1"/>
                </a:solidFill>
                <a:effectLst/>
              </a:rPr>
              <a:t>Review Context of Matthew 24</a:t>
            </a:r>
          </a:p>
        </p:txBody>
      </p:sp>
    </p:spTree>
    <p:extLst>
      <p:ext uri="{BB962C8B-B14F-4D97-AF65-F5344CB8AC3E}">
        <p14:creationId xmlns:p14="http://schemas.microsoft.com/office/powerpoint/2010/main" val="160645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463043"/>
            <a:ext cx="8866981" cy="5016758"/>
          </a:xfrm>
          <a:solidFill>
            <a:schemeClr val="bg1"/>
          </a:solidFill>
        </p:spPr>
        <p:txBody>
          <a:bodyPr wrap="square">
            <a:spAutoFit/>
          </a:bodyPr>
          <a:lstStyle/>
          <a:p>
            <a:pPr marL="624078" indent="-514350">
              <a:spcBef>
                <a:spcPts val="0"/>
              </a:spcBef>
              <a:buNone/>
            </a:pPr>
            <a:r>
              <a:rPr lang="en-US" sz="3200" b="1" dirty="0"/>
              <a:t>Need for preparedness illustrated, – three parables.</a:t>
            </a:r>
            <a:r>
              <a:rPr lang="en-US" sz="3200" b="1" i="1" dirty="0"/>
              <a:t> </a:t>
            </a:r>
            <a:r>
              <a:rPr lang="en-US" sz="3200" i="1" dirty="0"/>
              <a:t>“</a:t>
            </a:r>
            <a:r>
              <a:rPr lang="en-US" sz="3200" b="1" i="1" dirty="0"/>
              <a:t>Knoweth no man</a:t>
            </a:r>
            <a:r>
              <a:rPr lang="en-US" sz="3200" i="1" dirty="0"/>
              <a:t>.”</a:t>
            </a:r>
            <a:r>
              <a:rPr lang="en-US" sz="3200" b="1" dirty="0"/>
              <a:t> Matthew 24:36</a:t>
            </a:r>
            <a:endParaRPr lang="en-US" sz="3200" dirty="0"/>
          </a:p>
          <a:p>
            <a:pPr marL="624078" indent="-514350">
              <a:spcBef>
                <a:spcPts val="0"/>
              </a:spcBef>
              <a:buNone/>
            </a:pPr>
            <a:endParaRPr lang="en-US" sz="3200" b="1" dirty="0"/>
          </a:p>
          <a:p>
            <a:pPr marL="624078" indent="-514350">
              <a:spcBef>
                <a:spcPts val="0"/>
              </a:spcBef>
            </a:pPr>
            <a:r>
              <a:rPr lang="en-US" sz="3200" dirty="0"/>
              <a:t>The parable of the faithful and unfaithful servants. </a:t>
            </a:r>
            <a:br>
              <a:rPr lang="en-US" sz="3200" dirty="0"/>
            </a:br>
            <a:r>
              <a:rPr lang="en-US" sz="3200" dirty="0"/>
              <a:t>Matthew 24:45-51</a:t>
            </a:r>
          </a:p>
          <a:p>
            <a:pPr marL="624078" indent="-514350">
              <a:spcBef>
                <a:spcPts val="0"/>
              </a:spcBef>
            </a:pPr>
            <a:r>
              <a:rPr lang="en-US" sz="3200" dirty="0"/>
              <a:t>The parable of the ten virgins. Matthew 25:1-13</a:t>
            </a:r>
          </a:p>
          <a:p>
            <a:pPr marL="624078" indent="-514350">
              <a:spcBef>
                <a:spcPts val="0"/>
              </a:spcBef>
            </a:pPr>
            <a:r>
              <a:rPr lang="en-US" sz="3200" dirty="0"/>
              <a:t>The parable of the talents. Matthew 25:14-30</a:t>
            </a:r>
          </a:p>
          <a:p>
            <a:pPr marL="109728" indent="0">
              <a:spcBef>
                <a:spcPts val="0"/>
              </a:spcBef>
              <a:buNone/>
            </a:pPr>
            <a:endParaRPr lang="en-US" sz="3200" dirty="0"/>
          </a:p>
          <a:p>
            <a:pPr marL="109728" indent="0">
              <a:spcBef>
                <a:spcPts val="0"/>
              </a:spcBef>
              <a:buNone/>
            </a:pPr>
            <a:endParaRPr lang="en-US" sz="3200" dirty="0"/>
          </a:p>
          <a:p>
            <a:pPr marL="624078" indent="-514350">
              <a:spcBef>
                <a:spcPts val="0"/>
              </a:spcBef>
            </a:pPr>
            <a:r>
              <a:rPr lang="en-US" sz="3200" dirty="0"/>
              <a:t>The Lord May Delay His Coming!</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457199" y="453723"/>
            <a:ext cx="8319155" cy="754053"/>
          </a:xfrm>
        </p:spPr>
        <p:txBody>
          <a:bodyPr wrap="square">
            <a:spAutoFit/>
          </a:bodyPr>
          <a:lstStyle/>
          <a:p>
            <a:r>
              <a:rPr lang="en-US" b="1" dirty="0">
                <a:solidFill>
                  <a:schemeClr val="tx1"/>
                </a:solidFill>
                <a:effectLst/>
              </a:rPr>
              <a:t>Tuesday – A Day Of Controversy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p:cTn id="31"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245</TotalTime>
  <Words>778</Words>
  <Application>Microsoft Office PowerPoint</Application>
  <PresentationFormat>On-screen Show (4:3)</PresentationFormat>
  <Paragraphs>70</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Franklin Gothic Book</vt:lpstr>
      <vt:lpstr>Lucida Sans Unicode</vt:lpstr>
      <vt:lpstr>Perpetua</vt:lpstr>
      <vt:lpstr>Tahoma</vt:lpstr>
      <vt:lpstr>Wingdings</vt:lpstr>
      <vt:lpstr>Wingdings 2</vt:lpstr>
      <vt:lpstr>Theme10</vt:lpstr>
      <vt:lpstr>The Last Week  Of Jesus’ Life (Tuesday)</vt:lpstr>
      <vt:lpstr>Tuesday – A Day Of Controversy</vt:lpstr>
      <vt:lpstr>A contrast</vt:lpstr>
      <vt:lpstr>A contrast</vt:lpstr>
      <vt:lpstr>Review Context of Matthew 24</vt:lpstr>
      <vt:lpstr>Review Context of Matthew 24</vt:lpstr>
      <vt:lpstr>Review Context of Matthew 24</vt:lpstr>
      <vt:lpstr>Review Context of Matthew 24</vt:lpstr>
      <vt:lpstr>Tuesday – A Day Of Controversy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(7-27-22)</dc:title>
  <dc:creator>Micky Galloway</dc:creator>
  <cp:lastModifiedBy>Richard Lidh</cp:lastModifiedBy>
  <cp:revision>15</cp:revision>
  <cp:lastPrinted>2022-08-27T18:16:16Z</cp:lastPrinted>
  <dcterms:created xsi:type="dcterms:W3CDTF">2022-07-27T19:24:17Z</dcterms:created>
  <dcterms:modified xsi:type="dcterms:W3CDTF">2022-09-03T03:49:45Z</dcterms:modified>
</cp:coreProperties>
</file>